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74" r:id="rId17"/>
    <p:sldId id="276" r:id="rId18"/>
    <p:sldId id="275" r:id="rId19"/>
    <p:sldId id="278" r:id="rId20"/>
    <p:sldId id="279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31B01-92ED-4303-AB4C-51AD2F56D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695E7-4D4E-45DB-B695-F7DCB2E2A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BDCF0-2CBD-4DD1-9EBB-5CB2163E6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94956-BE9A-4E25-961C-AA4E4E16A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119B-75DC-4AD8-963B-63551B41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91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57DCA-0DA2-4B5B-B898-2FF8E652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B1DFE-7E33-4123-9804-C79DCEA374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215E87-F753-499F-9994-3F1785BCF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CD3B2-40C5-4EA1-B83C-626F8907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C9CB67-D3C5-4472-8105-6A79307C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2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4B4E2D-C243-4FA3-B8CD-C3552A6AB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4B2EE-FE1C-4C12-8412-A377D9A399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C4E37-5E27-49D4-A32E-EC1241EAC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965E2-27A2-4F84-9F9B-29927A254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01C41-08DB-48E5-BE13-D065A2B5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7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806D8-D5BE-443F-9782-FC7FB5112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C58A7-EEBB-410A-AD13-57C17BC88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3602D-06BD-47E2-9D9D-37A076A72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AF0A1-EEB4-41F2-871F-976A823D8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8F67B-036E-4518-8253-A7A1A418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6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2929-3CE8-4F7F-B758-ACAFA48FA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CFE05-A66E-4DEA-8A68-752709530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F0F1A-8898-4AC8-A87C-3846EAC0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6D126-5D6B-47DD-9D03-E4C1B973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D8833-DC6B-48BA-93B1-5C342BCBF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04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909F-DB8E-46B2-BE3E-5C6407A21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25742-2CA8-4879-B779-F21FCFEC4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713B13-EADE-4D48-80A3-695DF24A4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1ACDC6-AFC0-4450-A79C-1299354FC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D0458-3617-4060-8CEB-E5B655346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5C4AD-0AD0-4CE7-B188-40A8A5213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070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73003-EC6A-4A4B-A73E-E2D322494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1FC2D-2D21-4DB3-B6E4-7495145F1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0A3422-5282-4478-9E2F-633CDDE90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C7E4E2-02D8-4249-95DB-7866A05014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1F8D4A-C9C4-4ADC-B3CD-8E05616A2B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E5B83F-145F-490A-AE33-4EA0FE2A8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8D840C-3691-462D-99C1-0D89CFDCB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C80499-807F-435B-AC44-8004673B0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67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1F2AA-7E25-444C-B30A-FB095AFD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66D304-4358-4761-806B-7036E60B2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6A8C4E-6177-4F36-8C7E-9146DF9AE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98BEA-8D8F-4126-BB64-868A60D5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2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6CBF9B-C2A4-4A84-AF34-78B06AED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48121A-1F4A-46E0-9BFB-B3506BD2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16881-AE3D-460D-B8D3-89075A99C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83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470A-C725-44FD-A45B-BFFCC6B9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EF43D-B8F9-4A34-AA50-5D6671205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6EC0E-C7B1-41BE-9D26-2FC61E534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5A5C6-2AB9-4FE6-A647-E56A82AF3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47F20-202A-4881-84FA-7EA1E721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DFE48-4CB1-4018-9C60-2E79ED773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97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FFD40-58DE-4E3D-9ED7-8CA344C54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4D25D3-468F-4EE7-9509-AD3599632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A556E2-1BAF-4185-B493-FA5E05224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3549C2-1F05-4DB7-86F9-EB3D83D9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2/16/2018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27F86-AD98-4BDB-83DE-7714191A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6AC31-3B11-48EC-9A5B-79CD86747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74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24B465-951C-46BF-B14D-D4578C078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5D54E-ACE6-4F6B-A7FC-0FC4E142E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BC8E4-1F9A-44A1-8C97-80E4AE0E81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2/16/2018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F2A46-267C-4A64-92D4-3E52CF89C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544F5-3B2E-4E19-A60D-17F946F0F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6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D2F0D-C633-4843-9944-2A0F7A3A21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Graph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9C201B-8B95-44D8-96BF-00D0B15469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IOI Training Camp 1 – 2017/2018</a:t>
            </a:r>
          </a:p>
          <a:p>
            <a:r>
              <a:rPr lang="en-US" dirty="0"/>
              <a:t>Bronson Rudner</a:t>
            </a:r>
          </a:p>
        </p:txBody>
      </p:sp>
    </p:spTree>
    <p:extLst>
      <p:ext uri="{BB962C8B-B14F-4D97-AF65-F5344CB8AC3E}">
        <p14:creationId xmlns:p14="http://schemas.microsoft.com/office/powerpoint/2010/main" val="1769025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3FAB-14A3-441B-8098-6F0A0A4C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Representing a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3D869-7548-4702-87B9-D780374E0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adjacency matrix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3B3187-0E19-4E81-934A-F1530BD9F9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8" t="14957" r="31461" b="51591"/>
          <a:stretch/>
        </p:blipFill>
        <p:spPr>
          <a:xfrm>
            <a:off x="838198" y="2478477"/>
            <a:ext cx="7419662" cy="3698485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75ECE38-D8F5-41AD-B31D-BC37560A7F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575951"/>
              </p:ext>
            </p:extLst>
          </p:nvPr>
        </p:nvGraphicFramePr>
        <p:xfrm>
          <a:off x="8605666" y="3577620"/>
          <a:ext cx="3267764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6941">
                  <a:extLst>
                    <a:ext uri="{9D8B030D-6E8A-4147-A177-3AD203B41FA5}">
                      <a16:colId xmlns:a16="http://schemas.microsoft.com/office/drawing/2014/main" val="3785494419"/>
                    </a:ext>
                  </a:extLst>
                </a:gridCol>
                <a:gridCol w="816941">
                  <a:extLst>
                    <a:ext uri="{9D8B030D-6E8A-4147-A177-3AD203B41FA5}">
                      <a16:colId xmlns:a16="http://schemas.microsoft.com/office/drawing/2014/main" val="1054535688"/>
                    </a:ext>
                  </a:extLst>
                </a:gridCol>
                <a:gridCol w="816941">
                  <a:extLst>
                    <a:ext uri="{9D8B030D-6E8A-4147-A177-3AD203B41FA5}">
                      <a16:colId xmlns:a16="http://schemas.microsoft.com/office/drawing/2014/main" val="36504206"/>
                    </a:ext>
                  </a:extLst>
                </a:gridCol>
                <a:gridCol w="816941">
                  <a:extLst>
                    <a:ext uri="{9D8B030D-6E8A-4147-A177-3AD203B41FA5}">
                      <a16:colId xmlns:a16="http://schemas.microsoft.com/office/drawing/2014/main" val="41484340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995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inf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240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855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inf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729338"/>
                  </a:ext>
                </a:extLst>
              </a:tr>
            </a:tbl>
          </a:graphicData>
        </a:graphic>
      </p:graphicFrame>
      <p:grpSp>
        <p:nvGrpSpPr>
          <p:cNvPr id="16" name="Group 15">
            <a:extLst>
              <a:ext uri="{FF2B5EF4-FFF2-40B4-BE49-F238E27FC236}">
                <a16:creationId xmlns:a16="http://schemas.microsoft.com/office/drawing/2014/main" id="{77B049F5-5338-4577-8CAD-6C3AC7550FC4}"/>
              </a:ext>
            </a:extLst>
          </p:cNvPr>
          <p:cNvGrpSpPr/>
          <p:nvPr/>
        </p:nvGrpSpPr>
        <p:grpSpPr>
          <a:xfrm>
            <a:off x="8843979" y="1433498"/>
            <a:ext cx="1742660" cy="1630363"/>
            <a:chOff x="8808314" y="1385888"/>
            <a:chExt cx="1742660" cy="163036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CE801B8-3D14-4E87-8B56-1ABAD965CB3D}"/>
                </a:ext>
              </a:extLst>
            </p:cNvPr>
            <p:cNvGrpSpPr/>
            <p:nvPr/>
          </p:nvGrpSpPr>
          <p:grpSpPr>
            <a:xfrm>
              <a:off x="8808314" y="1385888"/>
              <a:ext cx="1742660" cy="1630363"/>
              <a:chOff x="8808314" y="1385888"/>
              <a:chExt cx="1742660" cy="1630363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D2F4379-D118-4D8B-8259-1B8361093C00}"/>
                  </a:ext>
                </a:extLst>
              </p:cNvPr>
              <p:cNvSpPr/>
              <p:nvPr/>
            </p:nvSpPr>
            <p:spPr>
              <a:xfrm>
                <a:off x="8808314" y="1385888"/>
                <a:ext cx="622852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88057C8-A8A3-40D3-ADB5-AFF6F9A88A97}"/>
                  </a:ext>
                </a:extLst>
              </p:cNvPr>
              <p:cNvSpPr/>
              <p:nvPr/>
            </p:nvSpPr>
            <p:spPr>
              <a:xfrm>
                <a:off x="9928122" y="1540482"/>
                <a:ext cx="622852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D2F5A52-1DD5-48C9-8287-2C88D0E3FADB}"/>
                  </a:ext>
                </a:extLst>
              </p:cNvPr>
              <p:cNvSpPr/>
              <p:nvPr/>
            </p:nvSpPr>
            <p:spPr>
              <a:xfrm>
                <a:off x="9305270" y="2406651"/>
                <a:ext cx="622852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9A139F5C-D71C-4007-832F-658133254EFA}"/>
                  </a:ext>
                </a:extLst>
              </p:cNvPr>
              <p:cNvCxnSpPr>
                <a:stCxn id="20" idx="6"/>
                <a:endCxn id="21" idx="2"/>
              </p:cNvCxnSpPr>
              <p:nvPr/>
            </p:nvCxnSpPr>
            <p:spPr>
              <a:xfrm>
                <a:off x="9431166" y="1690688"/>
                <a:ext cx="496956" cy="1545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76519F9-B27B-48C3-81CB-BAACF673DCD8}"/>
                  </a:ext>
                </a:extLst>
              </p:cNvPr>
              <p:cNvCxnSpPr>
                <a:stCxn id="21" idx="3"/>
                <a:endCxn id="22" idx="7"/>
              </p:cNvCxnSpPr>
              <p:nvPr/>
            </p:nvCxnSpPr>
            <p:spPr>
              <a:xfrm flipH="1">
                <a:off x="9836907" y="2060808"/>
                <a:ext cx="182430" cy="4351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3A3B88D-2430-4214-B247-6CD8CF69EED4}"/>
                </a:ext>
              </a:extLst>
            </p:cNvPr>
            <p:cNvSpPr txBox="1"/>
            <p:nvPr/>
          </p:nvSpPr>
          <p:spPr>
            <a:xfrm>
              <a:off x="9621078" y="1385888"/>
              <a:ext cx="307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03AE38C-B90A-4FDA-9248-458CFD4E321F}"/>
                </a:ext>
              </a:extLst>
            </p:cNvPr>
            <p:cNvSpPr txBox="1"/>
            <p:nvPr/>
          </p:nvSpPr>
          <p:spPr>
            <a:xfrm>
              <a:off x="9918208" y="2256445"/>
              <a:ext cx="307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318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3FAB-14A3-441B-8098-6F0A0A4C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Representing a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3D869-7548-4702-87B9-D780374E0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adjacency list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788435-3800-4500-BB47-C4198CE21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8" t="14752" r="27538" b="57953"/>
          <a:stretch/>
        </p:blipFill>
        <p:spPr>
          <a:xfrm>
            <a:off x="838200" y="2493498"/>
            <a:ext cx="9997977" cy="368346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220FB51-4D0C-40AC-A73D-7B83255A192C}"/>
              </a:ext>
            </a:extLst>
          </p:cNvPr>
          <p:cNvGrpSpPr/>
          <p:nvPr/>
        </p:nvGrpSpPr>
        <p:grpSpPr>
          <a:xfrm>
            <a:off x="6096000" y="529198"/>
            <a:ext cx="1742660" cy="1630363"/>
            <a:chOff x="8808314" y="1385888"/>
            <a:chExt cx="1742660" cy="163036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5C93B3B-7FA7-4475-BDF6-80DF2D04602E}"/>
                </a:ext>
              </a:extLst>
            </p:cNvPr>
            <p:cNvGrpSpPr/>
            <p:nvPr/>
          </p:nvGrpSpPr>
          <p:grpSpPr>
            <a:xfrm>
              <a:off x="8808314" y="1385888"/>
              <a:ext cx="1742660" cy="1630363"/>
              <a:chOff x="8808314" y="1385888"/>
              <a:chExt cx="1742660" cy="163036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CBF1790-ADF5-44C5-9CFE-99361925490D}"/>
                  </a:ext>
                </a:extLst>
              </p:cNvPr>
              <p:cNvSpPr/>
              <p:nvPr/>
            </p:nvSpPr>
            <p:spPr>
              <a:xfrm>
                <a:off x="8808314" y="1385888"/>
                <a:ext cx="622852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102302EA-FDDA-40B5-A287-C75339E5BFB1}"/>
                  </a:ext>
                </a:extLst>
              </p:cNvPr>
              <p:cNvSpPr/>
              <p:nvPr/>
            </p:nvSpPr>
            <p:spPr>
              <a:xfrm>
                <a:off x="9928122" y="1540482"/>
                <a:ext cx="622852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5A777BC-A0AA-45F8-8428-958CC5DACF1F}"/>
                  </a:ext>
                </a:extLst>
              </p:cNvPr>
              <p:cNvSpPr/>
              <p:nvPr/>
            </p:nvSpPr>
            <p:spPr>
              <a:xfrm>
                <a:off x="9305270" y="2406651"/>
                <a:ext cx="622852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1453B49-A6ED-4F03-849E-E3235FB0E062}"/>
                  </a:ext>
                </a:extLst>
              </p:cNvPr>
              <p:cNvCxnSpPr>
                <a:stCxn id="10" idx="6"/>
                <a:endCxn id="11" idx="2"/>
              </p:cNvCxnSpPr>
              <p:nvPr/>
            </p:nvCxnSpPr>
            <p:spPr>
              <a:xfrm>
                <a:off x="9431166" y="1690688"/>
                <a:ext cx="496956" cy="1545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F176CD91-CFD5-4F1A-B269-61F4B7F16862}"/>
                  </a:ext>
                </a:extLst>
              </p:cNvPr>
              <p:cNvCxnSpPr>
                <a:stCxn id="11" idx="3"/>
                <a:endCxn id="12" idx="7"/>
              </p:cNvCxnSpPr>
              <p:nvPr/>
            </p:nvCxnSpPr>
            <p:spPr>
              <a:xfrm flipH="1">
                <a:off x="9836907" y="2060808"/>
                <a:ext cx="182430" cy="4351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F81FF07-1697-4026-8D77-B22CD5D0BC27}"/>
                </a:ext>
              </a:extLst>
            </p:cNvPr>
            <p:cNvSpPr txBox="1"/>
            <p:nvPr/>
          </p:nvSpPr>
          <p:spPr>
            <a:xfrm>
              <a:off x="9621078" y="1385888"/>
              <a:ext cx="307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9A1EC4-7048-4F6B-ABA3-2F7C65FA8926}"/>
                </a:ext>
              </a:extLst>
            </p:cNvPr>
            <p:cNvSpPr txBox="1"/>
            <p:nvPr/>
          </p:nvSpPr>
          <p:spPr>
            <a:xfrm>
              <a:off x="9918208" y="2256445"/>
              <a:ext cx="307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A05FDE-B4D7-4184-A85A-0E2901436D4A}"/>
              </a:ext>
            </a:extLst>
          </p:cNvPr>
          <p:cNvSpPr txBox="1"/>
          <p:nvPr/>
        </p:nvSpPr>
        <p:spPr>
          <a:xfrm>
            <a:off x="8256104" y="529198"/>
            <a:ext cx="2769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1: (2, 3)</a:t>
            </a:r>
          </a:p>
          <a:p>
            <a:r>
              <a:rPr lang="en-US" sz="2800" dirty="0"/>
              <a:t>2: (1, 3) , (3, 5)</a:t>
            </a:r>
          </a:p>
          <a:p>
            <a:r>
              <a:rPr lang="en-US" sz="2800" dirty="0"/>
              <a:t>3: (2, 5)</a:t>
            </a:r>
          </a:p>
        </p:txBody>
      </p:sp>
    </p:spTree>
    <p:extLst>
      <p:ext uri="{BB962C8B-B14F-4D97-AF65-F5344CB8AC3E}">
        <p14:creationId xmlns:p14="http://schemas.microsoft.com/office/powerpoint/2010/main" val="2984370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3FAB-14A3-441B-8098-6F0A0A4C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Depth first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3D869-7548-4702-87B9-D780374E0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Start from some node.</a:t>
            </a:r>
          </a:p>
          <a:p>
            <a:r>
              <a:rPr lang="en-US" dirty="0">
                <a:cs typeface="Courier New" panose="02070309020205020404" pitchFamily="49" charset="0"/>
              </a:rPr>
              <a:t>Visit all nodes in a connected component.</a:t>
            </a:r>
          </a:p>
          <a:p>
            <a:r>
              <a:rPr lang="en-US" dirty="0">
                <a:cs typeface="Courier New" panose="02070309020205020404" pitchFamily="49" charset="0"/>
              </a:rPr>
              <a:t>Walk as far as possible along a path in the graph before backtracking.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EDE395-BD59-4E4D-A16B-4113E08C7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92" t="31581" r="46000" b="50000"/>
          <a:stretch/>
        </p:blipFill>
        <p:spPr>
          <a:xfrm>
            <a:off x="838200" y="3429000"/>
            <a:ext cx="5006009" cy="275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11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3FAB-14A3-441B-8098-6F0A0A4C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Breadth first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3D869-7548-4702-87B9-D780374E0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63887" cy="4351338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Start from some node.</a:t>
            </a:r>
          </a:p>
          <a:p>
            <a:r>
              <a:rPr lang="en-US" dirty="0">
                <a:cs typeface="Courier New" panose="02070309020205020404" pitchFamily="49" charset="0"/>
              </a:rPr>
              <a:t>Visit all nodes in a component.</a:t>
            </a:r>
          </a:p>
          <a:p>
            <a:r>
              <a:rPr lang="en-US" dirty="0">
                <a:cs typeface="Courier New" panose="02070309020205020404" pitchFamily="49" charset="0"/>
              </a:rPr>
              <a:t>Visit nodes closest to the starting node first.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1F74A1-A870-47B8-9A7D-8AABB4845B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00" t="15162" r="45529" b="42766"/>
          <a:stretch/>
        </p:blipFill>
        <p:spPr>
          <a:xfrm>
            <a:off x="6002571" y="1825625"/>
            <a:ext cx="5351229" cy="46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72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3FAB-14A3-441B-8098-6F0A0A4C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Dijkstra's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3D869-7548-4702-87B9-D780374E0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Used in a weighted graph.</a:t>
            </a:r>
          </a:p>
          <a:p>
            <a:r>
              <a:rPr lang="en-US" dirty="0">
                <a:cs typeface="Courier New" panose="02070309020205020404" pitchFamily="49" charset="0"/>
              </a:rPr>
              <a:t>Determine shortest distance from one node to each of the others.</a:t>
            </a:r>
          </a:p>
          <a:p>
            <a:r>
              <a:rPr lang="en-US" dirty="0">
                <a:cs typeface="Courier New" panose="02070309020205020404" pitchFamily="49" charset="0"/>
              </a:rPr>
              <a:t>Breadth first search using a </a:t>
            </a:r>
            <a:r>
              <a:rPr lang="en-US" b="1" dirty="0">
                <a:cs typeface="Courier New" panose="02070309020205020404" pitchFamily="49" charset="0"/>
              </a:rPr>
              <a:t>priority queue</a:t>
            </a:r>
            <a:r>
              <a:rPr lang="en-US" dirty="0"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703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3FAB-14A3-441B-8098-6F0A0A4C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Dijkstra's Algorithm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57D8FF-ACB6-430A-BBC4-C9D342B54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39" t="14958" r="32615" b="38251"/>
          <a:stretch/>
        </p:blipFill>
        <p:spPr>
          <a:xfrm>
            <a:off x="838200" y="1364566"/>
            <a:ext cx="7962378" cy="512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98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3FAB-14A3-441B-8098-6F0A0A4C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Floyd’s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3D869-7548-4702-87B9-D780374E0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Used in a weighted graph.</a:t>
            </a:r>
          </a:p>
          <a:p>
            <a:r>
              <a:rPr lang="en-US" dirty="0">
                <a:cs typeface="Courier New" panose="02070309020205020404" pitchFamily="49" charset="0"/>
              </a:rPr>
              <a:t>Determine shortest distance from one node to each of the others.</a:t>
            </a:r>
          </a:p>
          <a:p>
            <a:r>
              <a:rPr lang="en-US" dirty="0">
                <a:cs typeface="Courier New" panose="02070309020205020404" pitchFamily="49" charset="0"/>
              </a:rPr>
              <a:t>Makes use of an adjacency matrix.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ED4D02-3CAA-4AA7-9181-A2A5F22BB8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15" t="15162" r="37231" b="69240"/>
          <a:stretch/>
        </p:blipFill>
        <p:spPr>
          <a:xfrm>
            <a:off x="838200" y="3466721"/>
            <a:ext cx="9126727" cy="224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39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3FAB-14A3-441B-8098-6F0A0A4C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Minimum Spanning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3D869-7548-4702-87B9-D780374E0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Subset of edges of a weighted, undirected graph.</a:t>
            </a:r>
          </a:p>
          <a:p>
            <a:r>
              <a:rPr lang="en-US" dirty="0">
                <a:cs typeface="Courier New" panose="02070309020205020404" pitchFamily="49" charset="0"/>
              </a:rPr>
              <a:t>Tree, containing all nodes, with smallest sum of weights of edges.</a:t>
            </a:r>
          </a:p>
          <a:p>
            <a:endParaRPr lang="en-US" dirty="0">
              <a:cs typeface="Courier New" panose="02070309020205020404" pitchFamily="49" charset="0"/>
            </a:endParaRPr>
          </a:p>
          <a:p>
            <a:endParaRPr lang="en-US" dirty="0">
              <a:cs typeface="Courier New" panose="02070309020205020404" pitchFamily="49" charset="0"/>
            </a:endParaRPr>
          </a:p>
          <a:p>
            <a:r>
              <a:rPr lang="en-US" dirty="0">
                <a:cs typeface="Courier New" panose="02070309020205020404" pitchFamily="49" charset="0"/>
              </a:rPr>
              <a:t>Can use Prim’s or Kruskal’s Algorithm to determine.</a:t>
            </a:r>
          </a:p>
        </p:txBody>
      </p:sp>
      <p:pic>
        <p:nvPicPr>
          <p:cNvPr id="2054" name="Picture 6" descr="File:Minimum spanning tree.svg">
            <a:extLst>
              <a:ext uri="{FF2B5EF4-FFF2-40B4-BE49-F238E27FC236}">
                <a16:creationId xmlns:a16="http://schemas.microsoft.com/office/drawing/2014/main" id="{26D5E112-7642-4E5B-AE68-686A2362E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370" y="1689130"/>
            <a:ext cx="5563430" cy="448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47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3FAB-14A3-441B-8098-6F0A0A4C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Prim’s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3D869-7548-4702-87B9-D780374E0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480582" cy="4351338"/>
          </a:xfrm>
        </p:spPr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Start with a set of 1 node.</a:t>
            </a:r>
          </a:p>
          <a:p>
            <a:r>
              <a:rPr lang="en-US" dirty="0">
                <a:cs typeface="Courier New" panose="02070309020205020404" pitchFamily="49" charset="0"/>
              </a:rPr>
              <a:t>Keep adding the node with smallest distance to some node currently in your set.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C7F457-D18D-4294-9A89-399DFFF634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968" t="12930" r="43853" b="53884"/>
          <a:stretch/>
        </p:blipFill>
        <p:spPr>
          <a:xfrm>
            <a:off x="4318782" y="1690688"/>
            <a:ext cx="6838961" cy="469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25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3FAB-14A3-441B-8098-6F0A0A4C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Kruskal’s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3D869-7548-4702-87B9-D780374E0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Courier New" panose="02070309020205020404" pitchFamily="49" charset="0"/>
              </a:rPr>
              <a:t>Start with each node its own component (so no edges).</a:t>
            </a:r>
          </a:p>
          <a:p>
            <a:r>
              <a:rPr lang="en-US" dirty="0">
                <a:cs typeface="Courier New" panose="02070309020205020404" pitchFamily="49" charset="0"/>
              </a:rPr>
              <a:t>Loop through edges, from smallest to largest weight.</a:t>
            </a:r>
          </a:p>
          <a:p>
            <a:r>
              <a:rPr lang="en-US" dirty="0">
                <a:cs typeface="Courier New" panose="02070309020205020404" pitchFamily="49" charset="0"/>
              </a:rPr>
              <a:t>If an edge joins two different components, add it to the graph.</a:t>
            </a:r>
          </a:p>
          <a:p>
            <a:r>
              <a:rPr lang="en-US" dirty="0">
                <a:cs typeface="Courier New" panose="02070309020205020404" pitchFamily="49" charset="0"/>
              </a:rPr>
              <a:t>Makes use of the union-find data structure.</a:t>
            </a:r>
          </a:p>
        </p:txBody>
      </p:sp>
    </p:spTree>
    <p:extLst>
      <p:ext uri="{BB962C8B-B14F-4D97-AF65-F5344CB8AC3E}">
        <p14:creationId xmlns:p14="http://schemas.microsoft.com/office/powerpoint/2010/main" val="60650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3FAB-14A3-441B-8098-6F0A0A4C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What is a graph?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3D869-7548-4702-87B9-D780374E0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Nodes</a:t>
            </a:r>
          </a:p>
          <a:p>
            <a:r>
              <a:rPr lang="en-US" dirty="0"/>
              <a:t>Edges</a:t>
            </a:r>
          </a:p>
          <a:p>
            <a:r>
              <a:rPr lang="en-US" dirty="0"/>
              <a:t>An edge joins exactly 2 nodes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E.g. Cities (Nodes) connected by roads (Edges).</a:t>
            </a:r>
          </a:p>
        </p:txBody>
      </p:sp>
      <p:pic>
        <p:nvPicPr>
          <p:cNvPr id="1026" name="Picture 2" descr="Image result for graph computer science">
            <a:extLst>
              <a:ext uri="{FF2B5EF4-FFF2-40B4-BE49-F238E27FC236}">
                <a16:creationId xmlns:a16="http://schemas.microsoft.com/office/drawing/2014/main" id="{0520FCAC-97EE-4296-88D1-28B1C4514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90688"/>
            <a:ext cx="3473627" cy="229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471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3FAB-14A3-441B-8098-6F0A0A4C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Kruskal’s Algorithm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B626AB-C708-4F4F-A405-BB92E216F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54" t="14958" r="41961" b="60415"/>
          <a:stretch/>
        </p:blipFill>
        <p:spPr>
          <a:xfrm>
            <a:off x="430237" y="1690688"/>
            <a:ext cx="7015090" cy="309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81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3FAB-14A3-441B-8098-6F0A0A4C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Union-find Data Structure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7889CF-697E-4A3E-9463-9293B9B8B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70" t="15368" r="48229" b="58158"/>
          <a:stretch/>
        </p:blipFill>
        <p:spPr>
          <a:xfrm>
            <a:off x="316743" y="1804181"/>
            <a:ext cx="5458266" cy="32496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1B729B-D7A3-4639-A214-BC3057836C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68" t="32997" r="50923" b="47522"/>
          <a:stretch/>
        </p:blipFill>
        <p:spPr>
          <a:xfrm>
            <a:off x="5983459" y="1799711"/>
            <a:ext cx="5963551" cy="32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91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3FAB-14A3-441B-8098-6F0A0A4C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Typical Variations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3D869-7548-4702-87B9-D780374E0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Edges may be </a:t>
            </a:r>
            <a:r>
              <a:rPr lang="en-US" b="1" dirty="0"/>
              <a:t>directed</a:t>
            </a:r>
            <a:r>
              <a:rPr lang="en-US" dirty="0"/>
              <a:t>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Edges may be </a:t>
            </a:r>
            <a:r>
              <a:rPr lang="en-US" b="1" dirty="0"/>
              <a:t>weighted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DBB8C0-09C3-4F2B-A2F0-56C502E40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065" y="1825625"/>
            <a:ext cx="2390775" cy="1647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20FD3C-A7C6-4F51-BDD4-B0B0011CF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065" y="3752056"/>
            <a:ext cx="22288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5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3FAB-14A3-441B-8098-6F0A0A4C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More Variations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3D869-7548-4702-87B9-D780374E0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graph could have </a:t>
            </a:r>
            <a:r>
              <a:rPr lang="en-US" b="1" dirty="0"/>
              <a:t>loops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Multiple edges between two nodes.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Typically problems involve </a:t>
            </a:r>
            <a:r>
              <a:rPr lang="en-US" b="1" dirty="0"/>
              <a:t>simple graphs</a:t>
            </a:r>
            <a:r>
              <a:rPr lang="en-US" dirty="0"/>
              <a:t>, which have no loops and at most one edge between two nodes.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21C55A-EB75-462B-A8F2-C365F11AE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050" y="1690688"/>
            <a:ext cx="3134824" cy="313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3FAB-14A3-441B-8098-6F0A0A4C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3D869-7548-4702-87B9-D780374E0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Cycle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B-C-E-D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1F806-CA73-411E-93CC-26B39289B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630" y="1779905"/>
            <a:ext cx="2960370" cy="19628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52949B-D45F-4C74-BA65-A73EE14EF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4116898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2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3FAB-14A3-441B-8098-6F0A0A4C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3D869-7548-4702-87B9-D780374E0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connected</a:t>
            </a:r>
            <a:r>
              <a:rPr lang="en-US" dirty="0"/>
              <a:t> graph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disconnected</a:t>
            </a:r>
            <a:r>
              <a:rPr lang="en-US" dirty="0"/>
              <a:t> graph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3 </a:t>
            </a:r>
            <a:r>
              <a:rPr lang="en-US" b="1" dirty="0"/>
              <a:t>Components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B55C33-1E2B-4DFB-9AA5-327402308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432" y="1690688"/>
            <a:ext cx="2939595" cy="19425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025995-2B44-4C70-96E5-2C2FF29A7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717" y="4182471"/>
            <a:ext cx="2764799" cy="194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216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3FAB-14A3-441B-8098-6F0A0A4C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3D869-7548-4702-87B9-D780374E0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Forest – a collection of trees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7E8280-0B20-48DC-B32C-98D45F850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4" t="1863" r="2290" b="2278"/>
          <a:stretch/>
        </p:blipFill>
        <p:spPr>
          <a:xfrm>
            <a:off x="3263951" y="1690688"/>
            <a:ext cx="1812517" cy="2127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07316C-E719-4F8D-A608-C2C41CDEA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533" y="1690688"/>
            <a:ext cx="2633378" cy="226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96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3FAB-14A3-441B-8098-6F0A0A4CA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3D869-7548-4702-87B9-D780374E0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Eulerian path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Hamiltonian path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FA9666-B0FC-4A77-8130-3C2018E95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427" y="1486283"/>
            <a:ext cx="3900676" cy="24447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02165-E532-40AB-8910-0E737CF09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046" y="1345841"/>
            <a:ext cx="4021471" cy="2585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926AF5-EC32-424F-A2A0-553175434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75" y="4271579"/>
            <a:ext cx="2076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53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3FAB-14A3-441B-8098-6F0A0A4CA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Representing a 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3D869-7548-4702-87B9-D780374E0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list of edges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6EE35-841E-417B-B732-40420AA5DF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23" t="14957" r="44038" b="58158"/>
          <a:stretch/>
        </p:blipFill>
        <p:spPr>
          <a:xfrm>
            <a:off x="1125416" y="2507566"/>
            <a:ext cx="6078316" cy="36693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2BFEE84-53AC-4D22-8027-6B9EC24C3987}"/>
              </a:ext>
            </a:extLst>
          </p:cNvPr>
          <p:cNvSpPr txBox="1"/>
          <p:nvPr/>
        </p:nvSpPr>
        <p:spPr>
          <a:xfrm>
            <a:off x="8609581" y="3577620"/>
            <a:ext cx="3031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{ (1,2,3) , (2,3,5) }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AE841D-801A-47C7-BF5E-4ECDFB45F1A2}"/>
              </a:ext>
            </a:extLst>
          </p:cNvPr>
          <p:cNvGrpSpPr/>
          <p:nvPr/>
        </p:nvGrpSpPr>
        <p:grpSpPr>
          <a:xfrm>
            <a:off x="8808314" y="1385888"/>
            <a:ext cx="1742660" cy="1630363"/>
            <a:chOff x="8808314" y="1385888"/>
            <a:chExt cx="1742660" cy="163036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04B66E8-4DF6-418B-A883-CDB18C27757B}"/>
                </a:ext>
              </a:extLst>
            </p:cNvPr>
            <p:cNvGrpSpPr/>
            <p:nvPr/>
          </p:nvGrpSpPr>
          <p:grpSpPr>
            <a:xfrm>
              <a:off x="8808314" y="1385888"/>
              <a:ext cx="1742660" cy="1630363"/>
              <a:chOff x="8808314" y="1385888"/>
              <a:chExt cx="1742660" cy="1630363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0E0F304-45F4-4BBD-89D0-5EDB34D2539C}"/>
                  </a:ext>
                </a:extLst>
              </p:cNvPr>
              <p:cNvSpPr/>
              <p:nvPr/>
            </p:nvSpPr>
            <p:spPr>
              <a:xfrm>
                <a:off x="8808314" y="1385888"/>
                <a:ext cx="622852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1</a:t>
                </a: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6BFC438-9EC5-4F74-8D66-D56A61C21412}"/>
                  </a:ext>
                </a:extLst>
              </p:cNvPr>
              <p:cNvSpPr/>
              <p:nvPr/>
            </p:nvSpPr>
            <p:spPr>
              <a:xfrm>
                <a:off x="9928122" y="1540482"/>
                <a:ext cx="622852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2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F8B3DA9-2F98-44DB-89A4-215B237F242D}"/>
                  </a:ext>
                </a:extLst>
              </p:cNvPr>
              <p:cNvSpPr/>
              <p:nvPr/>
            </p:nvSpPr>
            <p:spPr>
              <a:xfrm>
                <a:off x="9305270" y="2406651"/>
                <a:ext cx="622852" cy="609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A6FAEC03-0BA5-4FEA-ADEF-B029C17FD7AF}"/>
                  </a:ext>
                </a:extLst>
              </p:cNvPr>
              <p:cNvCxnSpPr>
                <a:stCxn id="6" idx="6"/>
                <a:endCxn id="7" idx="2"/>
              </p:cNvCxnSpPr>
              <p:nvPr/>
            </p:nvCxnSpPr>
            <p:spPr>
              <a:xfrm>
                <a:off x="9431166" y="1690688"/>
                <a:ext cx="496956" cy="15459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D7AB453-DD2E-450C-85BA-A19BCD05BFDD}"/>
                  </a:ext>
                </a:extLst>
              </p:cNvPr>
              <p:cNvCxnSpPr>
                <a:stCxn id="7" idx="3"/>
                <a:endCxn id="8" idx="7"/>
              </p:cNvCxnSpPr>
              <p:nvPr/>
            </p:nvCxnSpPr>
            <p:spPr>
              <a:xfrm flipH="1">
                <a:off x="9836907" y="2060808"/>
                <a:ext cx="182430" cy="43511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76A35EC-FE08-4817-A20D-290559EB68FD}"/>
                </a:ext>
              </a:extLst>
            </p:cNvPr>
            <p:cNvSpPr txBox="1"/>
            <p:nvPr/>
          </p:nvSpPr>
          <p:spPr>
            <a:xfrm>
              <a:off x="9621078" y="1385888"/>
              <a:ext cx="307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EF60DE-7863-44B3-8AC5-F71B161552C1}"/>
                </a:ext>
              </a:extLst>
            </p:cNvPr>
            <p:cNvSpPr txBox="1"/>
            <p:nvPr/>
          </p:nvSpPr>
          <p:spPr>
            <a:xfrm>
              <a:off x="9918208" y="2256445"/>
              <a:ext cx="3070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4733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726</TotalTime>
  <Words>417</Words>
  <Application>Microsoft Office PowerPoint</Application>
  <PresentationFormat>Widescreen</PresentationFormat>
  <Paragraphs>131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Office Theme</vt:lpstr>
      <vt:lpstr>Graph Theory</vt:lpstr>
      <vt:lpstr>What is a graph?</vt:lpstr>
      <vt:lpstr>Typical Variations</vt:lpstr>
      <vt:lpstr>More Variations</vt:lpstr>
      <vt:lpstr>Definitions</vt:lpstr>
      <vt:lpstr>Definitions</vt:lpstr>
      <vt:lpstr>Definitions</vt:lpstr>
      <vt:lpstr>Definitions</vt:lpstr>
      <vt:lpstr>Representing a graph</vt:lpstr>
      <vt:lpstr>Representing a graph</vt:lpstr>
      <vt:lpstr>Representing a graph</vt:lpstr>
      <vt:lpstr>Depth first search</vt:lpstr>
      <vt:lpstr>Breadth first search</vt:lpstr>
      <vt:lpstr>Dijkstra's Algorithm</vt:lpstr>
      <vt:lpstr>Dijkstra's Algorithm</vt:lpstr>
      <vt:lpstr>Floyd’s Algorithm</vt:lpstr>
      <vt:lpstr>Minimum Spanning Tree</vt:lpstr>
      <vt:lpstr>Prim’s Algorithm</vt:lpstr>
      <vt:lpstr>Kruskal’s Algorithm</vt:lpstr>
      <vt:lpstr>Kruskal’s Algorithm</vt:lpstr>
      <vt:lpstr>Union-find Data Structure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Theory</dc:title>
  <dc:creator>Bronson Rudner</dc:creator>
  <cp:lastModifiedBy>Bronson Rudner</cp:lastModifiedBy>
  <cp:revision>60</cp:revision>
  <dcterms:created xsi:type="dcterms:W3CDTF">2017-12-07T15:23:25Z</dcterms:created>
  <dcterms:modified xsi:type="dcterms:W3CDTF">2018-02-16T12:52:02Z</dcterms:modified>
</cp:coreProperties>
</file>